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3" r:id="rId20"/>
    <p:sldId id="312" r:id="rId21"/>
    <p:sldId id="302" r:id="rId22"/>
    <p:sldId id="301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240" autoAdjust="0"/>
  </p:normalViewPr>
  <p:slideViewPr>
    <p:cSldViewPr snapToGrid="0">
      <p:cViewPr varScale="1">
        <p:scale>
          <a:sx n="85" d="100"/>
          <a:sy n="85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E1381-261A-47D7-A09E-EBA0E37534FA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9371-EDA5-473A-B508-A65447E4E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06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3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2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16021-58C1-4FF8-A6FA-D9E07E809F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Dashboards help answer these questions </a:t>
            </a:r>
            <a:r>
              <a:rPr lang="en-US" b="0" dirty="0"/>
              <a:t>quickly and transparently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just saying we spent $5 million in HOME funds, we say:</a:t>
            </a:r>
            <a:br>
              <a:rPr lang="en-US" dirty="0"/>
            </a:br>
            <a:r>
              <a:rPr lang="en-US" dirty="0"/>
              <a:t>We invested $5 million, leveraged another $8 million, helped 120 families become homeowners, and reduced housing cost burden by 18%. That’s a story policymakers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A9371-EDA5-473A-B508-A65447E4ED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A9371-EDA5-473A-B508-A65447E4ED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3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C923-947D-441F-A6E8-587D208D64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9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2/1/2026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60D6C9-EF88-CD60-99BD-D342973D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966027" cy="223626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Telling Your Story with Data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C3F7FD-172A-4D8D-B8CC-A35974B4D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8228667" cy="141409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Darwin Wade, Past NCDA Board Member, Grand Prairie, 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B9987-983A-6EE8-899D-65A5403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B549A7-87F1-B7C6-95E9-F1A8A979C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160E2-EC61-EF79-5B02-4B335242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9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65ABF-45CB-ADD1-13F1-C20B608F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D03D-C28F-2A9D-6503-6AA7EBB6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83900-6A70-B5ED-A1AF-1DE20C897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19EC4-0B72-DBCF-C513-D5EA90FF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7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577C39-3ED9-CDB9-C6B9-79A5DF62C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0BE1C-B92A-56FE-0B3F-F9904303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EE46A6-3CBA-2548-E1D1-E98385E43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7412-315E-C30B-3AA6-7E1B8A92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8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087202-8436-344E-C5C2-1F31F7A46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01C6A-254A-1356-2AC8-11E5EA07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7B1454-E2F5-655D-EE08-B05CC764AC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51" r="7386" b="1"/>
          <a:stretch>
            <a:fillRect/>
          </a:stretch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4294-BAD0-588E-B1D0-AF4CCB21C7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6" r="17766" b="1"/>
          <a:stretch>
            <a:fillRect/>
          </a:stretch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1747D-CE6A-DB6F-B3BA-10FAEF9A44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34" r="3656" b="1"/>
          <a:stretch>
            <a:fillRect/>
          </a:stretch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F2BFA-175C-D18F-D2BB-0FE8E64B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0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D9EB6A-5C1B-B9C9-2B64-839C502A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7503"/>
          <a:stretch>
            <a:fillRect/>
          </a:stretch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A753E7BC-EA03-71BA-78FE-F9ACADE4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0" r="2" b="17739"/>
          <a:stretch>
            <a:fillRect/>
          </a:stretch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B7CC8-0ED3-3B38-E51B-2D98CDA4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2" b="888"/>
          <a:stretch>
            <a:fillRect/>
          </a:stretch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6F82A-260B-B832-86D7-9C0C362DC0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76" r="2" b="2502"/>
          <a:stretch>
            <a:fillRect/>
          </a:stretch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A9B3-E87D-A524-2FE9-413B9405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94D1-9AF8-B751-0E7B-4B0FE664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Lessons Learned &amp; 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5970B-2169-4377-BCDE-D6D7E070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Tracking the wrong data—or too much data</a:t>
            </a:r>
          </a:p>
          <a:p>
            <a:r>
              <a:rPr lang="en-US" dirty="0">
                <a:solidFill>
                  <a:schemeClr val="bg1"/>
                </a:solidFill>
              </a:rPr>
              <a:t>Waiting until reporting deadlines to communicate</a:t>
            </a:r>
          </a:p>
          <a:p>
            <a:r>
              <a:rPr lang="en-US" dirty="0">
                <a:solidFill>
                  <a:schemeClr val="bg1"/>
                </a:solidFill>
              </a:rPr>
              <a:t>Assuming data speaks for itself </a:t>
            </a:r>
          </a:p>
          <a:p>
            <a:r>
              <a:rPr lang="en-US" dirty="0">
                <a:solidFill>
                  <a:schemeClr val="bg1"/>
                </a:solidFill>
              </a:rPr>
              <a:t>Overbuilding dashboards too early</a:t>
            </a:r>
          </a:p>
          <a:p>
            <a:r>
              <a:rPr lang="en-US" dirty="0">
                <a:solidFill>
                  <a:schemeClr val="bg1"/>
                </a:solidFill>
              </a:rPr>
              <a:t>Misalignment with funding and policy goals</a:t>
            </a:r>
          </a:p>
          <a:p>
            <a:r>
              <a:rPr lang="en-US" dirty="0">
                <a:solidFill>
                  <a:schemeClr val="bg1"/>
                </a:solidFill>
              </a:rPr>
              <a:t>Treating data as compliance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507A-CD6D-A319-0DB4-EFEC81CB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12DB-7FAE-3D0C-21D3-75A90F57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DB3-7996-9DA5-3416-4EB4162A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Transparency builds trust</a:t>
            </a:r>
          </a:p>
          <a:p>
            <a:r>
              <a:rPr lang="en-US" dirty="0">
                <a:solidFill>
                  <a:schemeClr val="bg1"/>
                </a:solidFill>
              </a:rPr>
              <a:t>Stories build understanding</a:t>
            </a:r>
          </a:p>
          <a:p>
            <a:r>
              <a:rPr lang="en-US" dirty="0">
                <a:solidFill>
                  <a:schemeClr val="bg1"/>
                </a:solidFill>
              </a:rPr>
              <a:t>Data builds confidence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“Tell your story clearly and decision-makers/residents will listen.”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1D5A-208B-2157-82B8-941873C2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1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EBC5-51EF-14B7-01FA-04CA31DA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25CC-E186-631E-1026-E9F828B9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Why data storytelling matters for public trust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funders and elected officials expect to see</a:t>
            </a:r>
          </a:p>
          <a:p>
            <a:r>
              <a:rPr lang="en-US" sz="2800" dirty="0">
                <a:solidFill>
                  <a:schemeClr val="bg1"/>
                </a:solidFill>
              </a:rPr>
              <a:t>Using dashboards to track spending and outcomes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Real-life examples and best practices from NCDA communities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“I see the outputs, but I’m more concerned about the outcomes and impact.  How are we moving the needle?”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Michael Glaspie, Former Arlington, TX City Council Member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67DDE-EB6C-3CFB-5AF3-E81CAC06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1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2792D16-FFE7-C8D2-8848-36C0E0886208}"/>
              </a:ext>
            </a:extLst>
          </p:cNvPr>
          <p:cNvSpPr txBox="1">
            <a:spLocks/>
          </p:cNvSpPr>
          <p:nvPr/>
        </p:nvSpPr>
        <p:spPr>
          <a:xfrm>
            <a:off x="4205363" y="2622121"/>
            <a:ext cx="3786731" cy="806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23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4D24-0D54-09C9-CE90-6849ABBF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Data Storytelling Matters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05DD1-EB8F-CBA6-C851-CEFD6785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dollars demand public trust</a:t>
            </a:r>
          </a:p>
          <a:p>
            <a:r>
              <a:rPr lang="en-US" dirty="0">
                <a:solidFill>
                  <a:schemeClr val="bg1"/>
                </a:solidFill>
              </a:rPr>
              <a:t>Decision-makers want clarity, not complexity</a:t>
            </a:r>
          </a:p>
          <a:p>
            <a:r>
              <a:rPr lang="en-US" dirty="0">
                <a:solidFill>
                  <a:schemeClr val="bg1"/>
                </a:solidFill>
              </a:rPr>
              <a:t>Data helps move from anecdotes to evidence</a:t>
            </a:r>
          </a:p>
          <a:p>
            <a:r>
              <a:rPr lang="en-US" dirty="0">
                <a:solidFill>
                  <a:schemeClr val="bg1"/>
                </a:solidFill>
              </a:rPr>
              <a:t>Data isn’t just numbers, its proof of stewardship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1F72F-45E4-E9BB-09F8-C8549F32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8335-0545-3AFD-5070-E7072C13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Local, State, and Federal Leaders Want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4D6F-5E59-A20E-A45B-80863DEB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did the money go?</a:t>
            </a:r>
          </a:p>
          <a:p>
            <a:r>
              <a:rPr lang="en-US" dirty="0">
                <a:solidFill>
                  <a:schemeClr val="bg1"/>
                </a:solidFill>
              </a:rPr>
              <a:t>Who benefited?</a:t>
            </a:r>
          </a:p>
          <a:p>
            <a:r>
              <a:rPr lang="en-US" dirty="0">
                <a:solidFill>
                  <a:schemeClr val="bg1"/>
                </a:solidFill>
              </a:rPr>
              <a:t>What changed as a result?</a:t>
            </a:r>
          </a:p>
          <a:p>
            <a:r>
              <a:rPr lang="en-US" dirty="0">
                <a:solidFill>
                  <a:schemeClr val="bg1"/>
                </a:solidFill>
              </a:rPr>
              <a:t>Can this be replicated or scaled?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DECD-51FF-ECAB-C1F5-E1B714D7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054C-0DA1-895D-FD19-61270015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Going From Data to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2DF16-5B7B-94FF-080C-FFFB98A2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Inputs → Activities → Outputs → Outcomes → Impact</a:t>
            </a:r>
          </a:p>
          <a:p>
            <a:r>
              <a:rPr lang="en-US" dirty="0">
                <a:solidFill>
                  <a:schemeClr val="bg1"/>
                </a:solidFill>
              </a:rPr>
              <a:t>Use plain-language explanations</a:t>
            </a:r>
          </a:p>
          <a:p>
            <a:r>
              <a:rPr lang="en-US" dirty="0">
                <a:solidFill>
                  <a:schemeClr val="bg1"/>
                </a:solidFill>
              </a:rPr>
              <a:t>Use visuals, info graphics, real-time dashboard metrics</a:t>
            </a:r>
          </a:p>
          <a:p>
            <a:r>
              <a:rPr lang="en-US" dirty="0">
                <a:solidFill>
                  <a:schemeClr val="bg1"/>
                </a:solidFill>
              </a:rPr>
              <a:t>Testimonials of beneficiaries and community residents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$ invested: HOME funds + leveraged dollars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# families assisted/stabilized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% reduction/improvement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4AA96-FC13-7CCE-F0E7-05F47B0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82AB-5C91-0ACC-BCE1-377C3449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8" y="108966"/>
            <a:ext cx="5862396" cy="152704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Dashboards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4441-1110-821D-EC8F-95FE6C2C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Real-time or regularly updated</a:t>
            </a:r>
          </a:p>
          <a:p>
            <a:r>
              <a:rPr lang="en-US" dirty="0">
                <a:solidFill>
                  <a:schemeClr val="bg1"/>
                </a:solidFill>
              </a:rPr>
              <a:t>Easy to share with stakeholders and residents</a:t>
            </a:r>
          </a:p>
          <a:p>
            <a:r>
              <a:rPr lang="en-US" dirty="0">
                <a:solidFill>
                  <a:schemeClr val="bg1"/>
                </a:solidFill>
              </a:rPr>
              <a:t>Supports transparency and accountability </a:t>
            </a:r>
          </a:p>
          <a:p>
            <a:r>
              <a:rPr lang="en-US" dirty="0">
                <a:solidFill>
                  <a:schemeClr val="bg1"/>
                </a:solidFill>
              </a:rPr>
              <a:t>Reduces repetitive reporting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6A461-F6C4-E803-8A8A-4DA8110B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84" y="742950"/>
            <a:ext cx="3543931" cy="45876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5D365-4482-0ED9-758C-F413D2DF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7B9E-5E03-B25F-9727-4B17B512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Metrics That Matter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948A-9F71-9388-385D-B36BAFFC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Dollars expended vs. Dollars leveraged</a:t>
            </a:r>
          </a:p>
          <a:p>
            <a:r>
              <a:rPr lang="en-US" dirty="0">
                <a:solidFill>
                  <a:schemeClr val="bg1"/>
                </a:solidFill>
              </a:rPr>
              <a:t>Projects completed or underway</a:t>
            </a:r>
          </a:p>
          <a:p>
            <a:r>
              <a:rPr lang="en-US" dirty="0">
                <a:solidFill>
                  <a:schemeClr val="bg1"/>
                </a:solidFill>
              </a:rPr>
              <a:t>People served/communities impacted</a:t>
            </a:r>
          </a:p>
          <a:p>
            <a:r>
              <a:rPr lang="en-US" dirty="0">
                <a:solidFill>
                  <a:schemeClr val="bg1"/>
                </a:solidFill>
              </a:rPr>
              <a:t>Outcomes aligned with HUD Con Plan/Action Plan Goals and governing body priorities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89DB2-D65F-913F-B804-4FA8B62A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A118-547A-23A2-4692-150A1A95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NCDA Communities Are Being Heard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8ADA-7D85-4CD8-E747-4BB1E37C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Dashboards aligned with grant goals and policy priorities</a:t>
            </a:r>
          </a:p>
          <a:p>
            <a:r>
              <a:rPr lang="en-US" dirty="0">
                <a:solidFill>
                  <a:schemeClr val="bg1"/>
                </a:solidFill>
              </a:rPr>
              <a:t>Clear visual instead of dense report</a:t>
            </a:r>
          </a:p>
          <a:p>
            <a:r>
              <a:rPr lang="en-US" dirty="0">
                <a:solidFill>
                  <a:schemeClr val="bg1"/>
                </a:solidFill>
              </a:rPr>
              <a:t>Consistent reporting builds credibility over time</a:t>
            </a:r>
          </a:p>
          <a:p>
            <a:r>
              <a:rPr lang="en-US" dirty="0">
                <a:solidFill>
                  <a:schemeClr val="bg1"/>
                </a:solidFill>
              </a:rPr>
              <a:t>Plain-language storytelling</a:t>
            </a:r>
          </a:p>
          <a:p>
            <a:r>
              <a:rPr lang="en-US" dirty="0">
                <a:solidFill>
                  <a:schemeClr val="bg1"/>
                </a:solidFill>
              </a:rPr>
              <a:t>Accessible, shareable formats</a:t>
            </a:r>
          </a:p>
          <a:p>
            <a:r>
              <a:rPr lang="en-US" dirty="0">
                <a:solidFill>
                  <a:schemeClr val="bg1"/>
                </a:solidFill>
              </a:rPr>
              <a:t>Resident voices through interviews and testimonials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“If they can see it, they can support it.”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9409E-62E9-B658-292A-8ECA766C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1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44A36D-B3F3-10B9-12B8-3AAD67C2D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FFDAF-9A73-7527-952C-F1F706A7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602124-c97a-4d09-8946-f0edd09038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852D7A1C32D4B80992F84565A7DDC" ma:contentTypeVersion="10" ma:contentTypeDescription="Create a new document." ma:contentTypeScope="" ma:versionID="211fc3610d130e960efc7ddc86f756d1">
  <xsd:schema xmlns:xsd="http://www.w3.org/2001/XMLSchema" xmlns:xs="http://www.w3.org/2001/XMLSchema" xmlns:p="http://schemas.microsoft.com/office/2006/metadata/properties" xmlns:ns3="e1602124-c97a-4d09-8946-f0edd09038bf" targetNamespace="http://schemas.microsoft.com/office/2006/metadata/properties" ma:root="true" ma:fieldsID="d631a9c3f6961483c50e3b1e9869dc5e" ns3:_="">
    <xsd:import namespace="e1602124-c97a-4d09-8946-f0edd09038b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02124-c97a-4d09-8946-f0edd09038b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686743-2F13-48A6-87BC-1DE1877E9766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e1602124-c97a-4d09-8946-f0edd09038b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D7FC5FB-2F6A-4034-9086-D8F7AAF11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108CB-EFD7-40AB-8B57-E5BE38B93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02124-c97a-4d09-8946-f0edd0903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456</Words>
  <Application>Microsoft Office PowerPoint</Application>
  <PresentationFormat>Widescreen</PresentationFormat>
  <Paragraphs>99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Telling Your Story with Data</vt:lpstr>
      <vt:lpstr>Overview</vt:lpstr>
      <vt:lpstr>Why Data Storytelling Matters Today</vt:lpstr>
      <vt:lpstr>What Local, State, and Federal Leaders Want to Know</vt:lpstr>
      <vt:lpstr>Going From Data to Narrative</vt:lpstr>
      <vt:lpstr>Why Dashboards Work</vt:lpstr>
      <vt:lpstr>Key Metrics That Matter </vt:lpstr>
      <vt:lpstr>How NCDA Communities Are Being Heard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&amp; Common Mistakes</vt:lpstr>
      <vt:lpstr>Final 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Darwin Wade</cp:lastModifiedBy>
  <cp:revision>30</cp:revision>
  <dcterms:created xsi:type="dcterms:W3CDTF">2022-02-23T18:33:08Z</dcterms:created>
  <dcterms:modified xsi:type="dcterms:W3CDTF">2026-02-01T23:39:41Z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0x010100260852D7A1C32D4B80992F84565A7DDC</vt:lpwstr>
  </property>
</Properties>
</file>